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78" r:id="rId3"/>
    <p:sldId id="279" r:id="rId4"/>
    <p:sldId id="257" r:id="rId5"/>
    <p:sldId id="262" r:id="rId6"/>
    <p:sldId id="277" r:id="rId7"/>
    <p:sldId id="286" r:id="rId8"/>
    <p:sldId id="280" r:id="rId9"/>
    <p:sldId id="261" r:id="rId10"/>
    <p:sldId id="285" r:id="rId11"/>
    <p:sldId id="290" r:id="rId12"/>
    <p:sldId id="291" r:id="rId13"/>
    <p:sldId id="293" r:id="rId14"/>
    <p:sldId id="294" r:id="rId15"/>
    <p:sldId id="287" r:id="rId16"/>
    <p:sldId id="288" r:id="rId17"/>
    <p:sldId id="267" r:id="rId18"/>
    <p:sldId id="269" r:id="rId19"/>
    <p:sldId id="271" r:id="rId20"/>
    <p:sldId id="289" r:id="rId21"/>
    <p:sldId id="295"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9"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07325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9E4D08-5DBC-449F-A9F7-60348CAD593E}"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71923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92858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413050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55001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9E4D08-5DBC-449F-A9F7-60348CAD593E}" type="datetimeFigureOut">
              <a:rPr lang="en-GB" smtClean="0"/>
              <a:t>03/10/2022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57310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9E4D08-5DBC-449F-A9F7-60348CAD593E}" type="datetimeFigureOut">
              <a:rPr lang="en-GB" smtClean="0"/>
              <a:t>03/10/2022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63508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1802666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87792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4097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65378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9E4D08-5DBC-449F-A9F7-60348CAD593E}"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24892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9E4D08-5DBC-449F-A9F7-60348CAD593E}" type="datetimeFigureOut">
              <a:rPr lang="en-GB" smtClean="0"/>
              <a:t>03/10/2022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01924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9E4D08-5DBC-449F-A9F7-60348CAD593E}" type="datetimeFigureOut">
              <a:rPr lang="en-GB" smtClean="0"/>
              <a:t>03/10/2022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66222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E4D08-5DBC-449F-A9F7-60348CAD593E}" type="datetimeFigureOut">
              <a:rPr lang="en-GB" smtClean="0"/>
              <a:t>03/10/2022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88175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9E4D08-5DBC-449F-A9F7-60348CAD593E}"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55653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9E4D08-5DBC-449F-A9F7-60348CAD593E}"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49698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A9E4D08-5DBC-449F-A9F7-60348CAD593E}" type="datetimeFigureOut">
              <a:rPr lang="en-GB" smtClean="0"/>
              <a:t>03/10/2022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896439B-DFC1-43D5-BD9E-D0755821A7A9}" type="slidenum">
              <a:rPr lang="en-GB" smtClean="0"/>
              <a:t>‹#›</a:t>
            </a:fld>
            <a:endParaRPr lang="en-GB"/>
          </a:p>
        </p:txBody>
      </p:sp>
    </p:spTree>
    <p:extLst>
      <p:ext uri="{BB962C8B-B14F-4D97-AF65-F5344CB8AC3E}">
        <p14:creationId xmlns:p14="http://schemas.microsoft.com/office/powerpoint/2010/main" val="40582130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spcc.org.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504049"/>
            <a:ext cx="7766936" cy="1800664"/>
          </a:xfrm>
        </p:spPr>
        <p:txBody>
          <a:bodyP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Welcome to Class 2</a:t>
            </a:r>
            <a:endParaRPr lang="en-GB" dirty="0"/>
          </a:p>
        </p:txBody>
      </p:sp>
      <p:sp>
        <p:nvSpPr>
          <p:cNvPr id="3" name="Subtitle 2"/>
          <p:cNvSpPr>
            <a:spLocks noGrp="1"/>
          </p:cNvSpPr>
          <p:nvPr>
            <p:ph type="subTitle" idx="1"/>
          </p:nvPr>
        </p:nvSpPr>
        <p:spPr>
          <a:xfrm>
            <a:off x="1830624" y="4796420"/>
            <a:ext cx="7766936" cy="1096899"/>
          </a:xfrm>
        </p:spPr>
        <p:txBody>
          <a:bodyPr>
            <a:normAutofit/>
          </a:bodyPr>
          <a:lstStyle/>
          <a:p>
            <a:pPr algn="ctr"/>
            <a:r>
              <a:rPr lang="en-GB" sz="3600" smtClean="0"/>
              <a:t>years </a:t>
            </a:r>
            <a:r>
              <a:rPr lang="en-GB" sz="3600" dirty="0" smtClean="0"/>
              <a:t>1 and 2</a:t>
            </a:r>
            <a:endParaRPr lang="en-GB" sz="3600" dirty="0"/>
          </a:p>
        </p:txBody>
      </p:sp>
      <p:pic>
        <p:nvPicPr>
          <p:cNvPr id="6" name="Picture 5"/>
          <p:cNvPicPr>
            <a:picLocks noChangeAspect="1"/>
          </p:cNvPicPr>
          <p:nvPr/>
        </p:nvPicPr>
        <p:blipFill>
          <a:blip r:embed="rId2"/>
          <a:stretch>
            <a:fillRect/>
          </a:stretch>
        </p:blipFill>
        <p:spPr>
          <a:xfrm>
            <a:off x="4220307" y="520503"/>
            <a:ext cx="3474721" cy="2124223"/>
          </a:xfrm>
          <a:prstGeom prst="rect">
            <a:avLst/>
          </a:prstGeom>
        </p:spPr>
      </p:pic>
    </p:spTree>
    <p:extLst>
      <p:ext uri="{BB962C8B-B14F-4D97-AF65-F5344CB8AC3E}">
        <p14:creationId xmlns:p14="http://schemas.microsoft.com/office/powerpoint/2010/main" val="125785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Fluency facts</a:t>
            </a:r>
            <a:endParaRPr lang="en-GB" dirty="0"/>
          </a:p>
        </p:txBody>
      </p:sp>
      <p:sp>
        <p:nvSpPr>
          <p:cNvPr id="3" name="Content Placeholder 2"/>
          <p:cNvSpPr>
            <a:spLocks noGrp="1"/>
          </p:cNvSpPr>
          <p:nvPr>
            <p:ph idx="1"/>
          </p:nvPr>
        </p:nvSpPr>
        <p:spPr/>
        <p:txBody>
          <a:bodyPr/>
          <a:lstStyle/>
          <a:p>
            <a:r>
              <a:rPr lang="en-GB" dirty="0" smtClean="0"/>
              <a:t>Learning fluency facts really benefits children.  We teach addition and subtraction using concrete materials and give them visual images.  This supports them in developing strategies to help them remember number facts</a:t>
            </a:r>
            <a:r>
              <a:rPr lang="en-GB" dirty="0"/>
              <a:t> </a:t>
            </a:r>
            <a:r>
              <a:rPr lang="en-GB" dirty="0" smtClean="0"/>
              <a:t>without the need to use fingers. </a:t>
            </a:r>
          </a:p>
          <a:p>
            <a:r>
              <a:rPr lang="en-GB" dirty="0" smtClean="0"/>
              <a:t>The following slide show the fluency charts that we use in school.  We use the number sense programme to support our teaching.  This teachers children mathematical facts in a systematic manner much like the RWI phonic teaching. </a:t>
            </a:r>
          </a:p>
          <a:p>
            <a:endParaRPr lang="en-GB" dirty="0"/>
          </a:p>
        </p:txBody>
      </p:sp>
    </p:spTree>
    <p:extLst>
      <p:ext uri="{BB962C8B-B14F-4D97-AF65-F5344CB8AC3E}">
        <p14:creationId xmlns:p14="http://schemas.microsoft.com/office/powerpoint/2010/main" val="373847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9714" y="723899"/>
            <a:ext cx="8859611" cy="6402365"/>
          </a:xfrm>
          <a:prstGeom prst="rect">
            <a:avLst/>
          </a:prstGeom>
        </p:spPr>
      </p:pic>
    </p:spTree>
    <p:extLst>
      <p:ext uri="{BB962C8B-B14F-4D97-AF65-F5344CB8AC3E}">
        <p14:creationId xmlns:p14="http://schemas.microsoft.com/office/powerpoint/2010/main" val="40773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4150" y="359744"/>
            <a:ext cx="5818959" cy="7298355"/>
          </a:xfrm>
          <a:prstGeom prst="rect">
            <a:avLst/>
          </a:prstGeom>
        </p:spPr>
      </p:pic>
    </p:spTree>
    <p:extLst>
      <p:ext uri="{BB962C8B-B14F-4D97-AF65-F5344CB8AC3E}">
        <p14:creationId xmlns:p14="http://schemas.microsoft.com/office/powerpoint/2010/main" val="66072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2834" y="179969"/>
            <a:ext cx="6048103" cy="6521537"/>
          </a:xfrm>
          <a:prstGeom prst="rect">
            <a:avLst/>
          </a:prstGeom>
        </p:spPr>
      </p:pic>
    </p:spTree>
    <p:extLst>
      <p:ext uri="{BB962C8B-B14F-4D97-AF65-F5344CB8AC3E}">
        <p14:creationId xmlns:p14="http://schemas.microsoft.com/office/powerpoint/2010/main" val="28533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7520" y="156275"/>
            <a:ext cx="6100354" cy="6485271"/>
          </a:xfrm>
          <a:prstGeom prst="rect">
            <a:avLst/>
          </a:prstGeom>
        </p:spPr>
      </p:pic>
    </p:spTree>
    <p:extLst>
      <p:ext uri="{BB962C8B-B14F-4D97-AF65-F5344CB8AC3E}">
        <p14:creationId xmlns:p14="http://schemas.microsoft.com/office/powerpoint/2010/main" val="343897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Mathematical strategies </a:t>
            </a:r>
            <a:endParaRPr lang="en-GB" dirty="0"/>
          </a:p>
        </p:txBody>
      </p:sp>
      <p:sp>
        <p:nvSpPr>
          <p:cNvPr id="3" name="Content Placeholder 2"/>
          <p:cNvSpPr>
            <a:spLocks noGrp="1"/>
          </p:cNvSpPr>
          <p:nvPr>
            <p:ph idx="1"/>
          </p:nvPr>
        </p:nvSpPr>
        <p:spPr/>
        <p:txBody>
          <a:bodyPr/>
          <a:lstStyle/>
          <a:p>
            <a:r>
              <a:rPr lang="en-GB" dirty="0" smtClean="0"/>
              <a:t>We use different strategies to teach fluency.</a:t>
            </a:r>
          </a:p>
          <a:p>
            <a:r>
              <a:rPr lang="en-GB" dirty="0" smtClean="0"/>
              <a:t>We will send you information about what your child is working on for the half term so that you can support them at home.</a:t>
            </a:r>
          </a:p>
        </p:txBody>
      </p:sp>
    </p:spTree>
    <p:extLst>
      <p:ext uri="{BB962C8B-B14F-4D97-AF65-F5344CB8AC3E}">
        <p14:creationId xmlns:p14="http://schemas.microsoft.com/office/powerpoint/2010/main" val="69956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 value</a:t>
            </a:r>
            <a:endParaRPr lang="en-GB" dirty="0"/>
          </a:p>
        </p:txBody>
      </p:sp>
      <p:sp>
        <p:nvSpPr>
          <p:cNvPr id="3" name="Content Placeholder 2"/>
          <p:cNvSpPr>
            <a:spLocks noGrp="1"/>
          </p:cNvSpPr>
          <p:nvPr>
            <p:ph idx="1"/>
          </p:nvPr>
        </p:nvSpPr>
        <p:spPr/>
        <p:txBody>
          <a:bodyPr/>
          <a:lstStyle/>
          <a:p>
            <a:r>
              <a:rPr lang="en-GB" dirty="0" smtClean="0"/>
              <a:t>Place value is another important concept.  </a:t>
            </a:r>
          </a:p>
          <a:p>
            <a:r>
              <a:rPr lang="en-GB" dirty="0" smtClean="0"/>
              <a:t>We learn that 32 is a two digit number</a:t>
            </a:r>
          </a:p>
          <a:p>
            <a:r>
              <a:rPr lang="en-GB" dirty="0" smtClean="0"/>
              <a:t>We learn that 32 has 3 tens and 2 ones (units) </a:t>
            </a:r>
          </a:p>
          <a:p>
            <a:r>
              <a:rPr lang="en-GB" dirty="0" smtClean="0"/>
              <a:t>We learn that 32 is 30 + 2</a:t>
            </a:r>
          </a:p>
          <a:p>
            <a:r>
              <a:rPr lang="en-GB" dirty="0" smtClean="0"/>
              <a:t>We learn that the digit 3 in 32 represents 30 and 2 in 32 represents 2</a:t>
            </a:r>
            <a:endParaRPr lang="en-GB" dirty="0"/>
          </a:p>
        </p:txBody>
      </p:sp>
    </p:spTree>
    <p:extLst>
      <p:ext uri="{BB962C8B-B14F-4D97-AF65-F5344CB8AC3E}">
        <p14:creationId xmlns:p14="http://schemas.microsoft.com/office/powerpoint/2010/main" val="130068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Assessments in Year 1 and Year </a:t>
            </a:r>
            <a:r>
              <a:rPr lang="en-GB" dirty="0"/>
              <a:t>2</a:t>
            </a:r>
          </a:p>
        </p:txBody>
      </p:sp>
      <p:sp>
        <p:nvSpPr>
          <p:cNvPr id="3" name="Content Placeholder 2"/>
          <p:cNvSpPr>
            <a:spLocks noGrp="1"/>
          </p:cNvSpPr>
          <p:nvPr>
            <p:ph idx="1"/>
          </p:nvPr>
        </p:nvSpPr>
        <p:spPr/>
        <p:txBody>
          <a:bodyPr>
            <a:noAutofit/>
          </a:bodyPr>
          <a:lstStyle/>
          <a:p>
            <a:r>
              <a:rPr lang="en-GB" sz="2000" dirty="0" smtClean="0"/>
              <a:t>The year one children take part in the phonics screen check in June.</a:t>
            </a:r>
          </a:p>
          <a:p>
            <a:r>
              <a:rPr lang="en-GB" sz="2000" dirty="0" smtClean="0"/>
              <a:t>The year 2 children have end of KS1 tests in May, </a:t>
            </a:r>
            <a:r>
              <a:rPr lang="en-GB" sz="2000" dirty="0"/>
              <a:t>but </a:t>
            </a:r>
            <a:r>
              <a:rPr lang="en-GB" sz="2000" dirty="0" smtClean="0"/>
              <a:t>these only play a part in end of year judgements, as judgements are based on </a:t>
            </a:r>
            <a:r>
              <a:rPr lang="en-GB" sz="2000" dirty="0"/>
              <a:t>teacher assessment. </a:t>
            </a:r>
            <a:endParaRPr lang="en-GB" sz="2000" dirty="0" smtClean="0"/>
          </a:p>
          <a:p>
            <a:r>
              <a:rPr lang="en-GB" sz="2000" dirty="0" smtClean="0"/>
              <a:t>Teacher assessments happens on a daily basis as we work with your child and understand their next steps in learning. </a:t>
            </a:r>
            <a:endParaRPr lang="en-GB" sz="2000" dirty="0"/>
          </a:p>
          <a:p>
            <a:r>
              <a:rPr lang="en-GB" sz="2000" dirty="0"/>
              <a:t>These are just part of the classroom routines.  </a:t>
            </a:r>
          </a:p>
          <a:p>
            <a:endParaRPr lang="en-GB" sz="2000" dirty="0"/>
          </a:p>
        </p:txBody>
      </p:sp>
    </p:spTree>
    <p:extLst>
      <p:ext uri="{BB962C8B-B14F-4D97-AF65-F5344CB8AC3E}">
        <p14:creationId xmlns:p14="http://schemas.microsoft.com/office/powerpoint/2010/main" val="292139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normAutofit fontScale="55000" lnSpcReduction="20000"/>
          </a:bodyPr>
          <a:lstStyle/>
          <a:p>
            <a:r>
              <a:rPr lang="en-GB" sz="3600" dirty="0" smtClean="0"/>
              <a:t>Maths – work on developing fluency facts e.g. </a:t>
            </a:r>
            <a:r>
              <a:rPr lang="en-GB" sz="3600" dirty="0"/>
              <a:t>counting, number </a:t>
            </a:r>
            <a:r>
              <a:rPr lang="en-GB" sz="3600" dirty="0" smtClean="0"/>
              <a:t>bonds. </a:t>
            </a:r>
            <a:r>
              <a:rPr lang="en-GB" sz="3600" dirty="0"/>
              <a:t>We will send home the fluency chart (addition and subtraction) for you to work </a:t>
            </a:r>
            <a:r>
              <a:rPr lang="en-GB" sz="3600" dirty="0" smtClean="0"/>
              <a:t>on. We will let you know each half term the specific facts that we are focusing on. </a:t>
            </a:r>
            <a:endParaRPr lang="en-GB" sz="3600" dirty="0"/>
          </a:p>
          <a:p>
            <a:r>
              <a:rPr lang="en-GB" sz="3600" dirty="0" smtClean="0"/>
              <a:t>In year 2 in Autumn 2 year 2 children will start to learn multiplication and division facts for 2x,5x and 10x alongside the addition and subtraction facts. </a:t>
            </a:r>
            <a:endParaRPr lang="en-GB" sz="3600" dirty="0"/>
          </a:p>
          <a:p>
            <a:r>
              <a:rPr lang="en-GB" sz="3600" dirty="0" smtClean="0"/>
              <a:t>We subscribe to an online resource called </a:t>
            </a:r>
            <a:r>
              <a:rPr lang="en-GB" sz="3600" dirty="0" err="1" smtClean="0"/>
              <a:t>Numbots</a:t>
            </a:r>
            <a:r>
              <a:rPr lang="en-GB" sz="3600" dirty="0" smtClean="0"/>
              <a:t> to support you at home. For most effective practice, we suggest playing for at least 3 minutes a day, 4 or 5 times a week. This supports the number sense learning. </a:t>
            </a:r>
          </a:p>
          <a:p>
            <a:pPr marL="0" indent="0">
              <a:buNone/>
            </a:pPr>
            <a:endParaRPr lang="en-GB" sz="3600" dirty="0"/>
          </a:p>
        </p:txBody>
      </p:sp>
    </p:spTree>
    <p:extLst>
      <p:ext uri="{BB962C8B-B14F-4D97-AF65-F5344CB8AC3E}">
        <p14:creationId xmlns:p14="http://schemas.microsoft.com/office/powerpoint/2010/main" val="364913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and spelling</a:t>
            </a:r>
            <a:endParaRPr lang="en-GB" dirty="0"/>
          </a:p>
        </p:txBody>
      </p:sp>
      <p:sp>
        <p:nvSpPr>
          <p:cNvPr id="3" name="Content Placeholder 2"/>
          <p:cNvSpPr>
            <a:spLocks noGrp="1"/>
          </p:cNvSpPr>
          <p:nvPr>
            <p:ph idx="1"/>
          </p:nvPr>
        </p:nvSpPr>
        <p:spPr/>
        <p:txBody>
          <a:bodyPr>
            <a:normAutofit fontScale="25000" lnSpcReduction="20000"/>
          </a:bodyPr>
          <a:lstStyle/>
          <a:p>
            <a:r>
              <a:rPr lang="en-GB" sz="7200" dirty="0" smtClean="0"/>
              <a:t>All children need </a:t>
            </a:r>
            <a:r>
              <a:rPr lang="en-GB" sz="7200" dirty="0"/>
              <a:t>to read a little bit most nights (5x a </a:t>
            </a:r>
            <a:r>
              <a:rPr lang="en-GB" sz="7200" dirty="0" smtClean="0"/>
              <a:t>week) RWI </a:t>
            </a:r>
            <a:r>
              <a:rPr lang="en-GB" sz="7200" dirty="0"/>
              <a:t>books and also books from the </a:t>
            </a:r>
            <a:r>
              <a:rPr lang="en-GB" sz="7200" dirty="0" smtClean="0"/>
              <a:t>shelf (when ready).</a:t>
            </a:r>
            <a:endParaRPr lang="en-GB" sz="7200" dirty="0"/>
          </a:p>
          <a:p>
            <a:r>
              <a:rPr lang="en-GB" sz="7200" dirty="0" smtClean="0"/>
              <a:t>Please encourage your child to </a:t>
            </a:r>
            <a:r>
              <a:rPr lang="en-GB" sz="7200" dirty="0"/>
              <a:t>read aloud to an </a:t>
            </a:r>
            <a:r>
              <a:rPr lang="en-GB" sz="7200" dirty="0" smtClean="0"/>
              <a:t>adult as this develops accuracy and comprehension.</a:t>
            </a:r>
            <a:endParaRPr lang="en-GB" sz="7200" dirty="0"/>
          </a:p>
          <a:p>
            <a:r>
              <a:rPr lang="en-GB" sz="7200" dirty="0"/>
              <a:t>Please write in the reading </a:t>
            </a:r>
            <a:r>
              <a:rPr lang="en-GB" sz="7200" dirty="0" smtClean="0"/>
              <a:t>records, even if it is just the name of the book.</a:t>
            </a:r>
          </a:p>
          <a:p>
            <a:r>
              <a:rPr lang="en-GB" sz="7200" dirty="0" smtClean="0"/>
              <a:t>Talk to your child about the vocabulary used and about the story, ask about characters, settings </a:t>
            </a:r>
            <a:r>
              <a:rPr lang="en-GB" sz="7200" dirty="0" err="1" smtClean="0"/>
              <a:t>etc</a:t>
            </a:r>
            <a:r>
              <a:rPr lang="en-GB" sz="7200" dirty="0" smtClean="0"/>
              <a:t> to develop comprehension skills.</a:t>
            </a:r>
          </a:p>
          <a:p>
            <a:r>
              <a:rPr lang="en-GB" sz="7200" dirty="0"/>
              <a:t>From year 1 the children have regular spelling homework. Additional information </a:t>
            </a:r>
            <a:r>
              <a:rPr lang="en-GB" sz="7200" dirty="0" smtClean="0"/>
              <a:t>is shared with you </a:t>
            </a:r>
            <a:r>
              <a:rPr lang="en-GB" sz="7200" dirty="0"/>
              <a:t>about how this is organised and how you can support your child. </a:t>
            </a:r>
            <a:r>
              <a:rPr lang="en-GB" sz="7200" dirty="0" smtClean="0"/>
              <a:t>We give out new spellings on a Friday. </a:t>
            </a:r>
            <a:endParaRPr lang="en-GB" sz="7200" dirty="0"/>
          </a:p>
          <a:p>
            <a:endParaRPr lang="en-GB" sz="3600" dirty="0"/>
          </a:p>
        </p:txBody>
      </p:sp>
    </p:spTree>
    <p:extLst>
      <p:ext uri="{BB962C8B-B14F-4D97-AF65-F5344CB8AC3E}">
        <p14:creationId xmlns:p14="http://schemas.microsoft.com/office/powerpoint/2010/main" val="380075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7314"/>
          </a:xfrm>
        </p:spPr>
        <p:txBody>
          <a:bodyPr/>
          <a:lstStyle/>
          <a:p>
            <a:r>
              <a:rPr lang="en-GB" dirty="0"/>
              <a:t>What’s important to us</a:t>
            </a:r>
          </a:p>
        </p:txBody>
      </p:sp>
      <p:sp>
        <p:nvSpPr>
          <p:cNvPr id="3" name="Content Placeholder 2"/>
          <p:cNvSpPr>
            <a:spLocks noGrp="1"/>
          </p:cNvSpPr>
          <p:nvPr>
            <p:ph idx="1"/>
          </p:nvPr>
        </p:nvSpPr>
        <p:spPr>
          <a:xfrm>
            <a:off x="677334" y="1742578"/>
            <a:ext cx="10778792" cy="4461274"/>
          </a:xfrm>
        </p:spPr>
        <p:txBody>
          <a:bodyPr>
            <a:normAutofit fontScale="92500"/>
          </a:bodyPr>
          <a:lstStyle/>
          <a:p>
            <a:endParaRPr lang="en-GB" sz="3600" dirty="0" smtClean="0"/>
          </a:p>
          <a:p>
            <a:r>
              <a:rPr lang="en-GB" sz="3600" dirty="0" smtClean="0"/>
              <a:t>Every child is settled into their new class and that they feel happy </a:t>
            </a:r>
            <a:r>
              <a:rPr lang="en-GB" sz="3600" dirty="0"/>
              <a:t>and safe.</a:t>
            </a:r>
          </a:p>
          <a:p>
            <a:r>
              <a:rPr lang="en-GB" sz="3600" dirty="0"/>
              <a:t>Every child reaches their full potential</a:t>
            </a:r>
            <a:r>
              <a:rPr lang="en-GB" sz="3600" dirty="0" smtClean="0"/>
              <a:t>. They flourish</a:t>
            </a:r>
            <a:endParaRPr lang="en-GB" sz="3600" dirty="0"/>
          </a:p>
          <a:p>
            <a:r>
              <a:rPr lang="en-GB" sz="3600" dirty="0"/>
              <a:t>Children learn to be part of school life e.g. interacting with others, gaining confidence, thinking about others, working in a partnership.</a:t>
            </a:r>
          </a:p>
        </p:txBody>
      </p:sp>
    </p:spTree>
    <p:extLst>
      <p:ext uri="{BB962C8B-B14F-4D97-AF65-F5344CB8AC3E}">
        <p14:creationId xmlns:p14="http://schemas.microsoft.com/office/powerpoint/2010/main" val="227494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 guarding – keeping children safe while on line </a:t>
            </a:r>
            <a:endParaRPr lang="en-GB" dirty="0"/>
          </a:p>
        </p:txBody>
      </p:sp>
      <p:sp>
        <p:nvSpPr>
          <p:cNvPr id="3" name="Content Placeholder 2"/>
          <p:cNvSpPr>
            <a:spLocks noGrp="1"/>
          </p:cNvSpPr>
          <p:nvPr>
            <p:ph idx="1"/>
          </p:nvPr>
        </p:nvSpPr>
        <p:spPr/>
        <p:txBody>
          <a:bodyPr>
            <a:normAutofit fontScale="92500"/>
          </a:bodyPr>
          <a:lstStyle/>
          <a:p>
            <a:r>
              <a:rPr lang="en-GB" dirty="0" smtClean="0"/>
              <a:t>Please ensure that your child is safe online. </a:t>
            </a:r>
            <a:endParaRPr lang="en-GB" dirty="0"/>
          </a:p>
          <a:p>
            <a:r>
              <a:rPr lang="en-GB" dirty="0" smtClean="0"/>
              <a:t>Please </a:t>
            </a:r>
            <a:r>
              <a:rPr lang="en-GB" dirty="0"/>
              <a:t>have the thought that it could happen to you and every precaution should be taken for keeping your child safe using the internet. </a:t>
            </a:r>
          </a:p>
          <a:p>
            <a:r>
              <a:rPr lang="en-GB" dirty="0" smtClean="0"/>
              <a:t>We teach internet safety regularly in school, but you also need to have conversations with your children and have things in place to keep them safe.</a:t>
            </a:r>
          </a:p>
          <a:p>
            <a:r>
              <a:rPr lang="en-GB" dirty="0" smtClean="0"/>
              <a:t>The </a:t>
            </a:r>
            <a:r>
              <a:rPr lang="en-GB" dirty="0" err="1" smtClean="0"/>
              <a:t>nspcc</a:t>
            </a:r>
            <a:r>
              <a:rPr lang="en-GB" dirty="0" smtClean="0"/>
              <a:t> internet site has some very useful information on how to talk to your child about internet safety and practical steps you can take to keep your child safe.</a:t>
            </a:r>
          </a:p>
          <a:p>
            <a:r>
              <a:rPr lang="en-GB" dirty="0"/>
              <a:t> </a:t>
            </a:r>
            <a:r>
              <a:rPr lang="en-GB" u="sng" dirty="0">
                <a:hlinkClick r:id="rId2"/>
              </a:rPr>
              <a:t>https://www.nspcc.org.uk</a:t>
            </a:r>
            <a:r>
              <a:rPr lang="en-GB" u="sng" dirty="0" smtClean="0">
                <a:hlinkClick r:id="rId2"/>
              </a:rPr>
              <a:t>/</a:t>
            </a:r>
            <a:endParaRPr lang="en-GB" u="sng" dirty="0" smtClean="0"/>
          </a:p>
          <a:p>
            <a:r>
              <a:rPr lang="en-GB" u="sng" dirty="0" smtClean="0"/>
              <a:t>Please do spend some time reading through this information.</a:t>
            </a:r>
            <a:endParaRPr lang="en-GB" dirty="0"/>
          </a:p>
        </p:txBody>
      </p:sp>
    </p:spTree>
    <p:extLst>
      <p:ext uri="{BB962C8B-B14F-4D97-AF65-F5344CB8AC3E}">
        <p14:creationId xmlns:p14="http://schemas.microsoft.com/office/powerpoint/2010/main" val="171399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220686" y="1776807"/>
            <a:ext cx="6557553" cy="4965650"/>
          </a:xfrm>
          <a:prstGeom prst="rect">
            <a:avLst/>
          </a:prstGeom>
        </p:spPr>
      </p:pic>
    </p:spTree>
    <p:extLst>
      <p:ext uri="{BB962C8B-B14F-4D97-AF65-F5344CB8AC3E}">
        <p14:creationId xmlns:p14="http://schemas.microsoft.com/office/powerpoint/2010/main" val="1150602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97613" y="970671"/>
            <a:ext cx="7638756" cy="5527970"/>
          </a:xfrm>
          <a:prstGeom prst="rect">
            <a:avLst/>
          </a:prstGeom>
        </p:spPr>
      </p:pic>
      <p:sp>
        <p:nvSpPr>
          <p:cNvPr id="10" name="Title 9"/>
          <p:cNvSpPr>
            <a:spLocks noGrp="1"/>
          </p:cNvSpPr>
          <p:nvPr>
            <p:ph type="title"/>
          </p:nvPr>
        </p:nvSpPr>
        <p:spPr/>
        <p:txBody>
          <a:bodyPr/>
          <a:lstStyle/>
          <a:p>
            <a:r>
              <a:rPr lang="en-GB" dirty="0" smtClean="0"/>
              <a:t>                   5 ways to flourish</a:t>
            </a:r>
            <a:endParaRPr lang="en-GB" dirty="0"/>
          </a:p>
        </p:txBody>
      </p:sp>
    </p:spTree>
    <p:extLst>
      <p:ext uri="{BB962C8B-B14F-4D97-AF65-F5344CB8AC3E}">
        <p14:creationId xmlns:p14="http://schemas.microsoft.com/office/powerpoint/2010/main" val="197782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63040" y="2700996"/>
            <a:ext cx="8824913" cy="3416300"/>
          </a:xfrm>
        </p:spPr>
        <p:txBody>
          <a:bodyPr>
            <a:normAutofit fontScale="62500" lnSpcReduction="20000"/>
          </a:bodyPr>
          <a:lstStyle/>
          <a:p>
            <a:r>
              <a:rPr lang="en-GB" sz="3600" dirty="0"/>
              <a:t>We learn through a fun and supportive </a:t>
            </a:r>
            <a:r>
              <a:rPr lang="en-GB" sz="3600" dirty="0" smtClean="0"/>
              <a:t>environment, using concrete materials and resources to support learning. </a:t>
            </a:r>
            <a:endParaRPr lang="en-GB" sz="3600" dirty="0"/>
          </a:p>
          <a:p>
            <a:r>
              <a:rPr lang="en-GB" sz="3600" dirty="0"/>
              <a:t>Emphasis on active learning through </a:t>
            </a:r>
            <a:r>
              <a:rPr lang="en-GB" sz="3600" dirty="0" smtClean="0"/>
              <a:t>talking </a:t>
            </a:r>
            <a:r>
              <a:rPr lang="en-GB" sz="3600" dirty="0"/>
              <a:t>and </a:t>
            </a:r>
            <a:r>
              <a:rPr lang="en-GB" sz="3600" dirty="0" smtClean="0"/>
              <a:t>doing and having learning experiences that they remember.  Making learning stick.</a:t>
            </a:r>
          </a:p>
          <a:p>
            <a:r>
              <a:rPr lang="en-GB" sz="3600" dirty="0" smtClean="0"/>
              <a:t>We build upon children’s past learning and interests. Our curriculum is progressive and well planned.</a:t>
            </a:r>
          </a:p>
          <a:p>
            <a:r>
              <a:rPr lang="en-GB" sz="3600" dirty="0" smtClean="0"/>
              <a:t>We realise that every child is different.  </a:t>
            </a:r>
            <a:endParaRPr lang="en-GB" sz="3600" dirty="0"/>
          </a:p>
          <a:p>
            <a:r>
              <a:rPr lang="en-GB" sz="3600" dirty="0"/>
              <a:t>Every child is celebrated and nurtured and prepared to enter KS2 by the end of year 2.  </a:t>
            </a:r>
          </a:p>
        </p:txBody>
      </p:sp>
      <p:pic>
        <p:nvPicPr>
          <p:cNvPr id="4" name="Picture 3"/>
          <p:cNvPicPr>
            <a:picLocks noChangeAspect="1"/>
          </p:cNvPicPr>
          <p:nvPr/>
        </p:nvPicPr>
        <p:blipFill>
          <a:blip r:embed="rId2"/>
          <a:stretch>
            <a:fillRect/>
          </a:stretch>
        </p:blipFill>
        <p:spPr>
          <a:xfrm>
            <a:off x="3781334" y="244751"/>
            <a:ext cx="3391373" cy="2456245"/>
          </a:xfrm>
          <a:prstGeom prst="rect">
            <a:avLst/>
          </a:prstGeom>
        </p:spPr>
      </p:pic>
    </p:spTree>
    <p:extLst>
      <p:ext uri="{BB962C8B-B14F-4D97-AF65-F5344CB8AC3E}">
        <p14:creationId xmlns:p14="http://schemas.microsoft.com/office/powerpoint/2010/main" val="221144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1126" y="269753"/>
            <a:ext cx="8761413" cy="708025"/>
          </a:xfrm>
          <a:solidFill>
            <a:schemeClr val="bg1"/>
          </a:solidFill>
        </p:spPr>
        <p:txBody>
          <a:bodyPr/>
          <a:lstStyle/>
          <a:p>
            <a:pPr algn="ctr"/>
            <a:r>
              <a:rPr lang="en-GB" dirty="0" smtClean="0">
                <a:solidFill>
                  <a:schemeClr val="tx1"/>
                </a:solidFill>
              </a:rPr>
              <a:t>Our normal daily routines</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4294967295"/>
          </p:nvPr>
        </p:nvSpPr>
        <p:spPr>
          <a:xfrm>
            <a:off x="811126" y="977777"/>
            <a:ext cx="10175742" cy="5113534"/>
          </a:xfrm>
        </p:spPr>
        <p:txBody>
          <a:bodyPr>
            <a:normAutofit fontScale="85000" lnSpcReduction="20000"/>
          </a:bodyPr>
          <a:lstStyle/>
          <a:p>
            <a:r>
              <a:rPr lang="en-GB" sz="3600" dirty="0" smtClean="0"/>
              <a:t>8:40 children come into school and get settled</a:t>
            </a:r>
          </a:p>
          <a:p>
            <a:r>
              <a:rPr lang="en-GB" sz="3600" dirty="0" smtClean="0"/>
              <a:t>8:45 Register </a:t>
            </a:r>
            <a:endParaRPr lang="en-GB" sz="3600" dirty="0"/>
          </a:p>
          <a:p>
            <a:r>
              <a:rPr lang="en-GB" sz="3600" dirty="0" smtClean="0"/>
              <a:t>8:55 – 9:55 RWI/literacy or maths </a:t>
            </a:r>
            <a:endParaRPr lang="en-GB" sz="3600" dirty="0"/>
          </a:p>
          <a:p>
            <a:r>
              <a:rPr lang="en-GB" sz="3600" dirty="0" smtClean="0"/>
              <a:t>10:00 – 10:15 </a:t>
            </a:r>
            <a:r>
              <a:rPr lang="en-GB" sz="3600" dirty="0"/>
              <a:t>Worship (</a:t>
            </a:r>
            <a:r>
              <a:rPr lang="en-GB" sz="3600" dirty="0" smtClean="0"/>
              <a:t>Monday 8:55am)</a:t>
            </a:r>
            <a:endParaRPr lang="en-GB" sz="3600" dirty="0"/>
          </a:p>
          <a:p>
            <a:r>
              <a:rPr lang="en-GB" sz="3600" dirty="0" smtClean="0"/>
              <a:t>10:15-10:30 Playtime </a:t>
            </a:r>
          </a:p>
          <a:p>
            <a:r>
              <a:rPr lang="en-GB" sz="3600" dirty="0" smtClean="0"/>
              <a:t>10:30-11:50 Maths /or literacy and reading</a:t>
            </a:r>
            <a:endParaRPr lang="en-GB" sz="3600" dirty="0"/>
          </a:p>
          <a:p>
            <a:r>
              <a:rPr lang="en-GB" sz="3600" dirty="0"/>
              <a:t>12:00-1:00 Lunch</a:t>
            </a:r>
          </a:p>
          <a:p>
            <a:r>
              <a:rPr lang="en-GB" sz="3600" dirty="0"/>
              <a:t>1:00-2:30 </a:t>
            </a:r>
            <a:r>
              <a:rPr lang="en-GB" sz="3600" dirty="0" smtClean="0"/>
              <a:t>Foundation subjects, </a:t>
            </a:r>
            <a:r>
              <a:rPr lang="en-GB" sz="3600" dirty="0" err="1" smtClean="0"/>
              <a:t>e.g</a:t>
            </a:r>
            <a:r>
              <a:rPr lang="en-GB" sz="3600" dirty="0" smtClean="0"/>
              <a:t> Science and RE</a:t>
            </a:r>
          </a:p>
          <a:p>
            <a:r>
              <a:rPr lang="en-GB" sz="3600" dirty="0" smtClean="0"/>
              <a:t>Active learning and playtime is built into the afternoon at a time suitable for individual classes. </a:t>
            </a:r>
            <a:endParaRPr lang="en-GB" sz="3600" dirty="0"/>
          </a:p>
          <a:p>
            <a:endParaRPr lang="en-GB" sz="3600" dirty="0" smtClean="0"/>
          </a:p>
          <a:p>
            <a:endParaRPr lang="en-GB" sz="3600" dirty="0"/>
          </a:p>
          <a:p>
            <a:endParaRPr lang="en-GB" sz="3600" dirty="0"/>
          </a:p>
        </p:txBody>
      </p:sp>
      <p:sp>
        <p:nvSpPr>
          <p:cNvPr id="4" name="Content Placeholder 2"/>
          <p:cNvSpPr txBox="1">
            <a:spLocks/>
          </p:cNvSpPr>
          <p:nvPr/>
        </p:nvSpPr>
        <p:spPr>
          <a:xfrm>
            <a:off x="1364566" y="1618762"/>
            <a:ext cx="8824913"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GB" sz="3600" dirty="0"/>
          </a:p>
        </p:txBody>
      </p:sp>
    </p:spTree>
    <p:extLst>
      <p:ext uri="{BB962C8B-B14F-4D97-AF65-F5344CB8AC3E}">
        <p14:creationId xmlns:p14="http://schemas.microsoft.com/office/powerpoint/2010/main" val="21464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Information to </a:t>
            </a:r>
            <a:r>
              <a:rPr lang="en-GB" dirty="0" smtClean="0"/>
              <a:t>parents/carers</a:t>
            </a:r>
            <a:endParaRPr lang="en-GB" dirty="0"/>
          </a:p>
        </p:txBody>
      </p:sp>
      <p:sp>
        <p:nvSpPr>
          <p:cNvPr id="3" name="Content Placeholder 2"/>
          <p:cNvSpPr>
            <a:spLocks noGrp="1"/>
          </p:cNvSpPr>
          <p:nvPr>
            <p:ph idx="1"/>
          </p:nvPr>
        </p:nvSpPr>
        <p:spPr/>
        <p:txBody>
          <a:bodyPr>
            <a:normAutofit fontScale="77500" lnSpcReduction="20000"/>
          </a:bodyPr>
          <a:lstStyle/>
          <a:p>
            <a:r>
              <a:rPr lang="en-GB" sz="3600" dirty="0"/>
              <a:t>At the beginning of each </a:t>
            </a:r>
            <a:r>
              <a:rPr lang="en-GB" sz="3600" dirty="0" smtClean="0"/>
              <a:t>term </a:t>
            </a:r>
            <a:r>
              <a:rPr lang="en-GB" sz="3600" dirty="0"/>
              <a:t>we send home an information to parents/carers sheet.  This gives you information about </a:t>
            </a:r>
            <a:r>
              <a:rPr lang="en-GB" sz="3600" dirty="0" smtClean="0"/>
              <a:t>some of the learning we will be doing over the term. </a:t>
            </a:r>
            <a:endParaRPr lang="en-GB" sz="3600" dirty="0"/>
          </a:p>
          <a:p>
            <a:r>
              <a:rPr lang="en-GB" sz="3600" dirty="0"/>
              <a:t>We follow </a:t>
            </a:r>
            <a:r>
              <a:rPr lang="en-GB" sz="3600" dirty="0" smtClean="0"/>
              <a:t>a long term plan that </a:t>
            </a:r>
            <a:r>
              <a:rPr lang="en-GB" sz="3600" dirty="0"/>
              <a:t>covers all of the national curriculum for year 1 and 2</a:t>
            </a:r>
            <a:r>
              <a:rPr lang="en-GB" sz="3600" dirty="0" smtClean="0"/>
              <a:t>.</a:t>
            </a:r>
          </a:p>
          <a:p>
            <a:r>
              <a:rPr lang="en-GB" sz="3600" dirty="0" smtClean="0"/>
              <a:t>The year 2 children in different classes will cover the same learning objectives over the year. </a:t>
            </a:r>
            <a:endParaRPr lang="en-GB" sz="3600" dirty="0"/>
          </a:p>
          <a:p>
            <a:endParaRPr lang="en-GB" sz="3600" dirty="0"/>
          </a:p>
        </p:txBody>
      </p:sp>
    </p:spTree>
    <p:extLst>
      <p:ext uri="{BB962C8B-B14F-4D97-AF65-F5344CB8AC3E}">
        <p14:creationId xmlns:p14="http://schemas.microsoft.com/office/powerpoint/2010/main" val="417003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Other information</a:t>
            </a:r>
          </a:p>
        </p:txBody>
      </p:sp>
      <p:sp>
        <p:nvSpPr>
          <p:cNvPr id="3" name="Content Placeholder 2"/>
          <p:cNvSpPr>
            <a:spLocks noGrp="1"/>
          </p:cNvSpPr>
          <p:nvPr>
            <p:ph idx="1"/>
          </p:nvPr>
        </p:nvSpPr>
        <p:spPr>
          <a:xfrm>
            <a:off x="1154954" y="2603500"/>
            <a:ext cx="10000726" cy="3416300"/>
          </a:xfrm>
        </p:spPr>
        <p:txBody>
          <a:bodyPr>
            <a:normAutofit fontScale="70000" lnSpcReduction="20000"/>
          </a:bodyPr>
          <a:lstStyle/>
          <a:p>
            <a:r>
              <a:rPr lang="en-GB" sz="3600" dirty="0" smtClean="0"/>
              <a:t>Health and well-being is very important to us (our 5 ways to flourish). Our first aim is get the children settled into the classroom.  </a:t>
            </a:r>
          </a:p>
          <a:p>
            <a:r>
              <a:rPr lang="en-GB" sz="3600" dirty="0" smtClean="0"/>
              <a:t>We have a robust PSHE curriculum with health and well-being integrated throughout our curriculum. We use an excellent programme called Jigsaw to support this teaching throughout the school.</a:t>
            </a:r>
          </a:p>
          <a:p>
            <a:r>
              <a:rPr lang="en-GB" sz="3600" dirty="0" smtClean="0"/>
              <a:t>We realise the importance of sports and exercise with regular spurts of exercise throughout the day to keep our brains and bodies active. </a:t>
            </a:r>
          </a:p>
          <a:p>
            <a:endParaRPr lang="en-GB" sz="3600" dirty="0"/>
          </a:p>
          <a:p>
            <a:pPr marL="0" indent="0">
              <a:buNone/>
            </a:pPr>
            <a:endParaRPr lang="en-GB" sz="3600" dirty="0"/>
          </a:p>
        </p:txBody>
      </p:sp>
    </p:spTree>
    <p:extLst>
      <p:ext uri="{BB962C8B-B14F-4D97-AF65-F5344CB8AC3E}">
        <p14:creationId xmlns:p14="http://schemas.microsoft.com/office/powerpoint/2010/main" val="414554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Growth </a:t>
            </a:r>
            <a:r>
              <a:rPr lang="en-GB" dirty="0" smtClean="0"/>
              <a:t>mind-set and metacognition</a:t>
            </a:r>
            <a:endParaRPr lang="en-GB" dirty="0"/>
          </a:p>
        </p:txBody>
      </p:sp>
      <p:sp>
        <p:nvSpPr>
          <p:cNvPr id="3" name="Content Placeholder 2"/>
          <p:cNvSpPr>
            <a:spLocks noGrp="1"/>
          </p:cNvSpPr>
          <p:nvPr>
            <p:ph idx="1"/>
          </p:nvPr>
        </p:nvSpPr>
        <p:spPr>
          <a:xfrm>
            <a:off x="1154954" y="2233749"/>
            <a:ext cx="9687217" cy="4127861"/>
          </a:xfrm>
        </p:spPr>
        <p:txBody>
          <a:bodyPr>
            <a:normAutofit fontScale="55000" lnSpcReduction="20000"/>
          </a:bodyPr>
          <a:lstStyle/>
          <a:p>
            <a:pPr marL="0" indent="0">
              <a:buNone/>
            </a:pPr>
            <a:endParaRPr lang="en-GB" sz="3600" dirty="0"/>
          </a:p>
          <a:p>
            <a:r>
              <a:rPr lang="en-GB" sz="3600" dirty="0" smtClean="0"/>
              <a:t>We teach the children about growth mind-set and metacognition.  All children can achieve,  it may be a little difficult and at times a bumpy journey, but we can all get there if we show resilience and perseverance.</a:t>
            </a:r>
          </a:p>
          <a:p>
            <a:r>
              <a:rPr lang="en-GB" sz="3600" dirty="0" smtClean="0"/>
              <a:t>We talk to them about the process of learning…thinking about thinking.</a:t>
            </a:r>
          </a:p>
          <a:p>
            <a:r>
              <a:rPr lang="en-GB" sz="3600" dirty="0"/>
              <a:t>If they get things </a:t>
            </a:r>
            <a:r>
              <a:rPr lang="en-GB" sz="3600" dirty="0" smtClean="0"/>
              <a:t>wrong, children have to realise that it’s </a:t>
            </a:r>
            <a:r>
              <a:rPr lang="en-GB" sz="3600" dirty="0"/>
              <a:t>fine.  It’s how we all </a:t>
            </a:r>
            <a:r>
              <a:rPr lang="en-GB" sz="3600" dirty="0" smtClean="0"/>
              <a:t>learn</a:t>
            </a:r>
            <a:r>
              <a:rPr lang="en-GB" sz="3600" dirty="0"/>
              <a:t> </a:t>
            </a:r>
            <a:r>
              <a:rPr lang="en-GB" sz="3600" dirty="0" smtClean="0"/>
              <a:t>and we develop strategies to help us. </a:t>
            </a:r>
            <a:endParaRPr lang="en-GB" sz="3600" dirty="0"/>
          </a:p>
          <a:p>
            <a:r>
              <a:rPr lang="en-GB" sz="3600" dirty="0"/>
              <a:t>We talk about </a:t>
            </a:r>
            <a:r>
              <a:rPr lang="en-GB" sz="3600" dirty="0" smtClean="0"/>
              <a:t>our learning </a:t>
            </a:r>
            <a:r>
              <a:rPr lang="en-GB" sz="3600" dirty="0"/>
              <a:t>and celebrate our learning process.</a:t>
            </a:r>
          </a:p>
          <a:p>
            <a:r>
              <a:rPr lang="en-GB" sz="3600" dirty="0" smtClean="0"/>
              <a:t>Rewards are given sometimes through </a:t>
            </a:r>
            <a:r>
              <a:rPr lang="en-GB" sz="3600" dirty="0"/>
              <a:t>stickers, sometimes </a:t>
            </a:r>
            <a:r>
              <a:rPr lang="en-GB" sz="3600" dirty="0" smtClean="0"/>
              <a:t>showing work and sometimes </a:t>
            </a:r>
            <a:r>
              <a:rPr lang="en-GB" sz="3600" dirty="0"/>
              <a:t>golden tickets </a:t>
            </a:r>
            <a:r>
              <a:rPr lang="en-GB" sz="3600" dirty="0" smtClean="0"/>
              <a:t>but there is a large emphasis </a:t>
            </a:r>
            <a:r>
              <a:rPr lang="en-GB" sz="3600" dirty="0"/>
              <a:t>on praising the </a:t>
            </a:r>
            <a:r>
              <a:rPr lang="en-GB" sz="3600" dirty="0" smtClean="0"/>
              <a:t>effort and celebrating individual progress.  </a:t>
            </a:r>
            <a:endParaRPr lang="en-GB" sz="3600" dirty="0"/>
          </a:p>
          <a:p>
            <a:endParaRPr lang="en-GB" sz="3600" dirty="0"/>
          </a:p>
        </p:txBody>
      </p:sp>
    </p:spTree>
    <p:extLst>
      <p:ext uri="{BB962C8B-B14F-4D97-AF65-F5344CB8AC3E}">
        <p14:creationId xmlns:p14="http://schemas.microsoft.com/office/powerpoint/2010/main" val="56092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1841-4563-40C9-BFC6-9C9F2C070B76}"/>
              </a:ext>
            </a:extLst>
          </p:cNvPr>
          <p:cNvSpPr>
            <a:spLocks noGrp="1"/>
          </p:cNvSpPr>
          <p:nvPr>
            <p:ph type="title"/>
          </p:nvPr>
        </p:nvSpPr>
        <p:spPr/>
        <p:txBody>
          <a:bodyPr/>
          <a:lstStyle/>
          <a:p>
            <a:pPr algn="ctr"/>
            <a:r>
              <a:rPr lang="en-GB" dirty="0" smtClean="0"/>
              <a:t>What happens in the classroom?</a:t>
            </a:r>
            <a:endParaRPr lang="en-GB" dirty="0"/>
          </a:p>
        </p:txBody>
      </p:sp>
      <p:sp>
        <p:nvSpPr>
          <p:cNvPr id="3" name="Content Placeholder 2">
            <a:extLst>
              <a:ext uri="{FF2B5EF4-FFF2-40B4-BE49-F238E27FC236}">
                <a16:creationId xmlns:a16="http://schemas.microsoft.com/office/drawing/2014/main" id="{7A3E7D6B-19C8-45F9-B652-CE3BFF9FAE41}"/>
              </a:ext>
            </a:extLst>
          </p:cNvPr>
          <p:cNvSpPr>
            <a:spLocks noGrp="1"/>
          </p:cNvSpPr>
          <p:nvPr>
            <p:ph idx="1"/>
          </p:nvPr>
        </p:nvSpPr>
        <p:spPr>
          <a:xfrm>
            <a:off x="1154954" y="2603499"/>
            <a:ext cx="10235857" cy="3784237"/>
          </a:xfrm>
        </p:spPr>
        <p:txBody>
          <a:bodyPr>
            <a:normAutofit/>
          </a:bodyPr>
          <a:lstStyle/>
          <a:p>
            <a:r>
              <a:rPr lang="en-GB" dirty="0" smtClean="0"/>
              <a:t>We believe passionately about making sure every child develops a love of learning.   </a:t>
            </a:r>
          </a:p>
          <a:p>
            <a:r>
              <a:rPr lang="en-GB" dirty="0" smtClean="0"/>
              <a:t>In the morning children work successfully in smaller groups and to can be taught year groups objectives. </a:t>
            </a:r>
          </a:p>
          <a:p>
            <a:r>
              <a:rPr lang="en-GB" dirty="0" smtClean="0"/>
              <a:t>The year 1 children are taught reading and writing through the RWI programme Monday – Friday by Miss </a:t>
            </a:r>
            <a:r>
              <a:rPr lang="en-GB" dirty="0" err="1" smtClean="0">
                <a:solidFill>
                  <a:schemeClr val="tx2"/>
                </a:solidFill>
              </a:rPr>
              <a:t>Krzyszkowiak</a:t>
            </a:r>
            <a:r>
              <a:rPr lang="en-GB" dirty="0" smtClean="0">
                <a:solidFill>
                  <a:srgbClr val="FF0000"/>
                </a:solidFill>
              </a:rPr>
              <a:t>, </a:t>
            </a:r>
            <a:r>
              <a:rPr lang="en-GB" dirty="0" smtClean="0">
                <a:solidFill>
                  <a:schemeClr val="tx2"/>
                </a:solidFill>
              </a:rPr>
              <a:t>and Mrs Hornsby.  Maths is taught (Mon-Fri) by Miss </a:t>
            </a:r>
            <a:r>
              <a:rPr lang="en-GB" dirty="0" err="1" smtClean="0">
                <a:solidFill>
                  <a:schemeClr val="tx2"/>
                </a:solidFill>
              </a:rPr>
              <a:t>Krzyszkowiak</a:t>
            </a:r>
            <a:r>
              <a:rPr lang="en-GB" dirty="0" smtClean="0">
                <a:solidFill>
                  <a:schemeClr val="tx2"/>
                </a:solidFill>
              </a:rPr>
              <a:t> and supported by Mrs Hornsby, allowing for lots of talk, movement and fantastic, engaging maths learning.  </a:t>
            </a:r>
          </a:p>
          <a:p>
            <a:r>
              <a:rPr lang="en-GB" dirty="0" smtClean="0">
                <a:solidFill>
                  <a:schemeClr val="tx2"/>
                </a:solidFill>
              </a:rPr>
              <a:t>The year 2 children from class 2 and 3 are  taught together for English and Maths daily by Mrs Ramsdale. </a:t>
            </a:r>
          </a:p>
        </p:txBody>
      </p:sp>
    </p:spTree>
    <p:extLst>
      <p:ext uri="{BB962C8B-B14F-4D97-AF65-F5344CB8AC3E}">
        <p14:creationId xmlns:p14="http://schemas.microsoft.com/office/powerpoint/2010/main" val="190074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endParaRPr lang="en-GB" dirty="0"/>
          </a:p>
        </p:txBody>
      </p:sp>
      <p:sp>
        <p:nvSpPr>
          <p:cNvPr id="3" name="Content Placeholder 2"/>
          <p:cNvSpPr>
            <a:spLocks noGrp="1"/>
          </p:cNvSpPr>
          <p:nvPr>
            <p:ph idx="1"/>
          </p:nvPr>
        </p:nvSpPr>
        <p:spPr/>
        <p:txBody>
          <a:bodyPr>
            <a:normAutofit fontScale="55000" lnSpcReduction="20000"/>
          </a:bodyPr>
          <a:lstStyle/>
          <a:p>
            <a:r>
              <a:rPr lang="en-GB" sz="3600" dirty="0" smtClean="0"/>
              <a:t>We use the Singapore mastery approach to maths teaching and learning supported through the resource ‘ </a:t>
            </a:r>
            <a:r>
              <a:rPr lang="en-GB" sz="3600" dirty="0"/>
              <a:t>maths no </a:t>
            </a:r>
            <a:r>
              <a:rPr lang="en-GB" sz="3600" dirty="0" smtClean="0"/>
              <a:t>problem’ in both year 1 and year 2. </a:t>
            </a:r>
            <a:endParaRPr lang="en-GB" sz="3600" dirty="0"/>
          </a:p>
          <a:p>
            <a:pPr>
              <a:defRPr/>
            </a:pPr>
            <a:r>
              <a:rPr lang="en-GB" sz="3600" dirty="0" smtClean="0"/>
              <a:t>The mastery approach ensures that children have a solid understanding of concepts, building links between their learning and talking about their thinking.  The children work </a:t>
            </a:r>
            <a:r>
              <a:rPr lang="en-GB" sz="3600" dirty="0"/>
              <a:t>with </a:t>
            </a:r>
            <a:r>
              <a:rPr lang="en-GB" sz="3600" dirty="0" smtClean="0"/>
              <a:t>concrete materials alongside pictorial images to  embed understanding and move towards more abstract thinking.  </a:t>
            </a:r>
            <a:endParaRPr lang="en-GB" sz="3600" dirty="0"/>
          </a:p>
          <a:p>
            <a:pPr>
              <a:defRPr/>
            </a:pPr>
            <a:r>
              <a:rPr lang="en-GB" sz="3600" dirty="0"/>
              <a:t>Each lesson will begin with an ‘anchor task’ or ‘maths </a:t>
            </a:r>
            <a:r>
              <a:rPr lang="en-GB" sz="3600" dirty="0" smtClean="0"/>
              <a:t>story’ which gives the children opportunities to reinforce learning and to think through problems. </a:t>
            </a:r>
          </a:p>
          <a:p>
            <a:pPr>
              <a:defRPr/>
            </a:pPr>
            <a:endParaRPr lang="en-GB" sz="3600" dirty="0"/>
          </a:p>
          <a:p>
            <a:endParaRPr lang="en-GB" sz="3600" dirty="0"/>
          </a:p>
        </p:txBody>
      </p:sp>
    </p:spTree>
    <p:extLst>
      <p:ext uri="{BB962C8B-B14F-4D97-AF65-F5344CB8AC3E}">
        <p14:creationId xmlns:p14="http://schemas.microsoft.com/office/powerpoint/2010/main" val="688201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594</TotalTime>
  <Words>1332</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 Boardroom</vt:lpstr>
      <vt:lpstr>      Welcome to Class 2</vt:lpstr>
      <vt:lpstr>What’s important to us</vt:lpstr>
      <vt:lpstr>PowerPoint Presentation</vt:lpstr>
      <vt:lpstr>Our normal daily routines </vt:lpstr>
      <vt:lpstr>Information to parents/carers</vt:lpstr>
      <vt:lpstr>Other information</vt:lpstr>
      <vt:lpstr>Growth mind-set and metacognition</vt:lpstr>
      <vt:lpstr>What happens in the classroom?</vt:lpstr>
      <vt:lpstr>Maths </vt:lpstr>
      <vt:lpstr>Fluency facts</vt:lpstr>
      <vt:lpstr>PowerPoint Presentation</vt:lpstr>
      <vt:lpstr>PowerPoint Presentation</vt:lpstr>
      <vt:lpstr>PowerPoint Presentation</vt:lpstr>
      <vt:lpstr>PowerPoint Presentation</vt:lpstr>
      <vt:lpstr>Mathematical strategies </vt:lpstr>
      <vt:lpstr>Place value</vt:lpstr>
      <vt:lpstr>Assessments in Year 1 and Year 2</vt:lpstr>
      <vt:lpstr>Homework</vt:lpstr>
      <vt:lpstr>Reading and spelling</vt:lpstr>
      <vt:lpstr>Safe guarding – keeping children safe while on line </vt:lpstr>
      <vt:lpstr>PowerPoint Presentation</vt:lpstr>
      <vt:lpstr>                   5 ways to flourish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2</dc:title>
  <dc:creator>Liz Ramsdale</dc:creator>
  <cp:lastModifiedBy>Admin Officer</cp:lastModifiedBy>
  <cp:revision>73</cp:revision>
  <dcterms:created xsi:type="dcterms:W3CDTF">2016-08-21T15:30:26Z</dcterms:created>
  <dcterms:modified xsi:type="dcterms:W3CDTF">2022-10-03T08:22:44Z</dcterms:modified>
</cp:coreProperties>
</file>